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6" r:id="rId9"/>
    <p:sldId id="274" r:id="rId10"/>
    <p:sldId id="275"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506" y="-1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42AF1CD-FF01-40BE-828D-57C4A4C42F40}"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2AF1CD-FF01-40BE-828D-57C4A4C42F40}"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2AF1CD-FF01-40BE-828D-57C4A4C42F40}"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2AF1CD-FF01-40BE-828D-57C4A4C42F40}"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2AF1CD-FF01-40BE-828D-57C4A4C42F40}"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42AF1CD-FF01-40BE-828D-57C4A4C42F40}"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2AF1CD-FF01-40BE-828D-57C4A4C42F40}"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2AF1CD-FF01-40BE-828D-57C4A4C42F40}"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2AF1CD-FF01-40BE-828D-57C4A4C42F40}"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2AF1CD-FF01-40BE-828D-57C4A4C42F40}"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2AF1CD-FF01-40BE-828D-57C4A4C42F40}"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5ED769-DF33-4ACB-B361-0816EB40449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2AF1CD-FF01-40BE-828D-57C4A4C42F40}" type="datetimeFigureOut">
              <a:rPr lang="en-US" smtClean="0"/>
              <a:pPr/>
              <a:t>9/16/2021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5ED769-DF33-4ACB-B361-0816EB40449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Autofit/>
          </a:bodyPr>
          <a:lstStyle/>
          <a:p>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Serial data communication and programmable communication interface</a:t>
            </a:r>
            <a:r>
              <a:rPr lang="en-US" sz="3600" dirty="0" smtClean="0">
                <a:latin typeface="Times New Roman" pitchFamily="18" charset="0"/>
                <a:cs typeface="Times New Roman" pitchFamily="18" charset="0"/>
              </a:rPr>
              <a:t/>
            </a:r>
            <a:br>
              <a:rPr lang="en-US" sz="3600" dirty="0" smtClean="0">
                <a:latin typeface="Times New Roman" pitchFamily="18" charset="0"/>
                <a:cs typeface="Times New Roman" pitchFamily="18" charset="0"/>
              </a:rPr>
            </a:br>
            <a:endParaRPr lang="en-US" sz="36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lgn="just"/>
            <a:r>
              <a:rPr lang="en-US" dirty="0">
                <a:latin typeface="Times New Roman" pitchFamily="18" charset="0"/>
                <a:cs typeface="Times New Roman" pitchFamily="18" charset="0"/>
              </a:rPr>
              <a:t>T</a:t>
            </a:r>
            <a:r>
              <a:rPr lang="en-US" dirty="0" smtClean="0">
                <a:latin typeface="Times New Roman" pitchFamily="18" charset="0"/>
                <a:cs typeface="Times New Roman" pitchFamily="18" charset="0"/>
              </a:rPr>
              <a:t>he serial data transmission is always preferred for long distance transmission. </a:t>
            </a:r>
          </a:p>
          <a:p>
            <a:r>
              <a:rPr lang="en-US" dirty="0" smtClean="0">
                <a:solidFill>
                  <a:srgbClr val="FF0000"/>
                </a:solidFill>
                <a:latin typeface="Times New Roman" pitchFamily="18" charset="0"/>
                <a:cs typeface="Times New Roman" pitchFamily="18" charset="0"/>
              </a:rPr>
              <a:t>Why ? </a:t>
            </a:r>
          </a:p>
          <a:p>
            <a:r>
              <a:rPr lang="en-US" dirty="0" smtClean="0">
                <a:solidFill>
                  <a:srgbClr val="FF0000"/>
                </a:solidFill>
                <a:latin typeface="Times New Roman" pitchFamily="18" charset="0"/>
                <a:cs typeface="Times New Roman" pitchFamily="18" charset="0"/>
              </a:rPr>
              <a:t>How ? </a:t>
            </a:r>
          </a:p>
          <a:p>
            <a:r>
              <a:rPr lang="en-US" dirty="0" smtClean="0">
                <a:solidFill>
                  <a:srgbClr val="FF0000"/>
                </a:solidFill>
                <a:latin typeface="Times New Roman" pitchFamily="18" charset="0"/>
                <a:cs typeface="Times New Roman" pitchFamily="18" charset="0"/>
              </a:rPr>
              <a:t>But…….</a:t>
            </a:r>
            <a:endParaRPr lang="en-US"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28600"/>
            <a:ext cx="8229600" cy="6629400"/>
          </a:xfrm>
        </p:spPr>
        <p:txBody>
          <a:bodyPr>
            <a:normAutofit fontScale="70000" lnSpcReduction="20000"/>
          </a:bodyPr>
          <a:lstStyle/>
          <a:p>
            <a:pPr algn="just"/>
            <a:r>
              <a:rPr lang="en-US" sz="3400" dirty="0" smtClean="0">
                <a:latin typeface="Times New Roman" pitchFamily="18" charset="0"/>
                <a:cs typeface="Times New Roman" pitchFamily="18" charset="0"/>
              </a:rPr>
              <a:t>CS(bar):It is a chip select terminal. A low signal to this terminal selects the 8251A for communication with the microprocessor. This is connected with decoded address bus. </a:t>
            </a:r>
          </a:p>
          <a:p>
            <a:pPr algn="just"/>
            <a:r>
              <a:rPr lang="en-US" sz="3400" dirty="0" smtClean="0">
                <a:latin typeface="Times New Roman" pitchFamily="18" charset="0"/>
                <a:cs typeface="Times New Roman" pitchFamily="18" charset="0"/>
              </a:rPr>
              <a:t>C/D(bar): It is a control /data pin. A high on this terminal addresses the  control register or status register; where as low addresses the data bus buffer.</a:t>
            </a:r>
          </a:p>
          <a:p>
            <a:pPr algn="just"/>
            <a:r>
              <a:rPr lang="en-US" sz="3400" dirty="0" smtClean="0">
                <a:latin typeface="Times New Roman" pitchFamily="18" charset="0"/>
                <a:cs typeface="Times New Roman" pitchFamily="18" charset="0"/>
              </a:rPr>
              <a:t>WR(bar):It is a active low write signal. When a low signal is applied to this terminal, the microprocessor either writes in the control word register or send the output to the data buffer. This pin is connected to either IOW/MEMW(bar)</a:t>
            </a:r>
          </a:p>
          <a:p>
            <a:pPr algn="just"/>
            <a:r>
              <a:rPr lang="en-US" sz="3400" dirty="0" smtClean="0">
                <a:latin typeface="Times New Roman" pitchFamily="18" charset="0"/>
                <a:cs typeface="Times New Roman" pitchFamily="18" charset="0"/>
              </a:rPr>
              <a:t>RD(bar):It is an active low read signal. When this terminal low, the microprocessor either read the status  from the status register or accepts the data from data from data buffer.</a:t>
            </a:r>
            <a:r>
              <a:rPr lang="en-US" sz="3400" dirty="0">
                <a:latin typeface="Times New Roman" pitchFamily="18" charset="0"/>
                <a:cs typeface="Times New Roman" pitchFamily="18" charset="0"/>
              </a:rPr>
              <a:t> </a:t>
            </a:r>
            <a:r>
              <a:rPr lang="en-US" sz="3400" dirty="0" smtClean="0">
                <a:latin typeface="Times New Roman" pitchFamily="18" charset="0"/>
                <a:cs typeface="Times New Roman" pitchFamily="18" charset="0"/>
              </a:rPr>
              <a:t>This </a:t>
            </a:r>
            <a:r>
              <a:rPr lang="en-US" sz="3400" dirty="0">
                <a:latin typeface="Times New Roman" pitchFamily="18" charset="0"/>
                <a:cs typeface="Times New Roman" pitchFamily="18" charset="0"/>
              </a:rPr>
              <a:t>pin is connected to either IOR/MEMR(bar</a:t>
            </a:r>
            <a:r>
              <a:rPr lang="en-US" sz="3400" dirty="0" smtClean="0">
                <a:latin typeface="Times New Roman" pitchFamily="18" charset="0"/>
                <a:cs typeface="Times New Roman" pitchFamily="18" charset="0"/>
              </a:rPr>
              <a:t>)</a:t>
            </a:r>
          </a:p>
          <a:p>
            <a:pPr algn="just"/>
            <a:r>
              <a:rPr lang="en-US" sz="3400" dirty="0" smtClean="0">
                <a:latin typeface="Times New Roman" pitchFamily="18" charset="0"/>
                <a:cs typeface="Times New Roman" pitchFamily="18" charset="0"/>
              </a:rPr>
              <a:t>RESET: It is a RESET input pin. When this terminal is high, it reset the 8251 and force it in the ideal mode.</a:t>
            </a:r>
          </a:p>
          <a:p>
            <a:pPr algn="just"/>
            <a:r>
              <a:rPr lang="en-US" sz="3400" dirty="0" smtClean="0">
                <a:latin typeface="Times New Roman" pitchFamily="18" charset="0"/>
                <a:cs typeface="Times New Roman" pitchFamily="18" charset="0"/>
              </a:rPr>
              <a:t>CLK:This is clock input, usually connected with system clock </a:t>
            </a:r>
          </a:p>
          <a:p>
            <a:pPr algn="just"/>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Autofit/>
          </a:bodyPr>
          <a:lstStyle/>
          <a:p>
            <a:r>
              <a:rPr lang="en-US" sz="2400" dirty="0" smtClean="0">
                <a:latin typeface="Times New Roman" pitchFamily="18" charset="0"/>
                <a:cs typeface="Times New Roman" pitchFamily="18" charset="0"/>
              </a:rPr>
              <a:t>What is the function of the Status Word Register of 8251</a:t>
            </a:r>
            <a:r>
              <a:rPr lang="en-US" sz="2400" dirty="0" smtClean="0">
                <a:latin typeface="Times New Roman" pitchFamily="18" charset="0"/>
                <a:cs typeface="Times New Roman" pitchFamily="18" charset="0"/>
              </a:rPr>
              <a:t>?</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Status </a:t>
            </a:r>
            <a:r>
              <a:rPr lang="en-US" sz="2400" dirty="0" smtClean="0">
                <a:latin typeface="Times New Roman" pitchFamily="18" charset="0"/>
                <a:cs typeface="Times New Roman" pitchFamily="18" charset="0"/>
              </a:rPr>
              <a:t>register</a:t>
            </a:r>
            <a:endParaRPr lang="en-US" sz="24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gn="just"/>
            <a:r>
              <a:rPr lang="en-US" sz="2400" dirty="0" smtClean="0">
                <a:latin typeface="Times New Roman" pitchFamily="18" charset="0"/>
                <a:cs typeface="Times New Roman" pitchFamily="18" charset="0"/>
              </a:rPr>
              <a:t>This input register checks  ready status of a peripheral. This register is addressed as an input  port when c/D(bar) is high. It has same port address as control word.</a:t>
            </a:r>
            <a:endParaRPr lang="en-US" sz="2400" dirty="0">
              <a:latin typeface="Times New Roman" pitchFamily="18" charset="0"/>
              <a:cs typeface="Times New Roman" pitchFamily="18" charset="0"/>
            </a:endParaRPr>
          </a:p>
        </p:txBody>
      </p:sp>
      <p:pic>
        <p:nvPicPr>
          <p:cNvPr id="4" name="Picture 2" descr="C:\Users\vikram\Desktop\Screenshot_2.jpg"/>
          <p:cNvPicPr>
            <a:picLocks noChangeAspect="1" noChangeArrowheads="1"/>
          </p:cNvPicPr>
          <p:nvPr/>
        </p:nvPicPr>
        <p:blipFill>
          <a:blip r:embed="rId2"/>
          <a:srcRect/>
          <a:stretch>
            <a:fillRect/>
          </a:stretch>
        </p:blipFill>
        <p:spPr bwMode="auto">
          <a:xfrm>
            <a:off x="4038600" y="3048000"/>
            <a:ext cx="4572000" cy="385762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Data Bus buffer register</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itchFamily="18" charset="0"/>
                <a:cs typeface="Times New Roman" pitchFamily="18" charset="0"/>
              </a:rPr>
              <a:t>This is a bidirectional address and can be addressed as an input port and output port  when C/D bar pin is low.</a:t>
            </a:r>
            <a:endParaRPr lang="en-US" sz="2400" dirty="0">
              <a:latin typeface="Times New Roman" pitchFamily="18" charset="0"/>
              <a:cs typeface="Times New Roman" pitchFamily="18" charset="0"/>
            </a:endParaRPr>
          </a:p>
        </p:txBody>
      </p:sp>
      <p:pic>
        <p:nvPicPr>
          <p:cNvPr id="21510" name="Picture 6" descr="https://media.geeksforgeeks.org/wp-content/uploads/2626.png"/>
          <p:cNvPicPr>
            <a:picLocks noChangeAspect="1" noChangeArrowheads="1"/>
          </p:cNvPicPr>
          <p:nvPr/>
        </p:nvPicPr>
        <p:blipFill>
          <a:blip r:embed="rId2"/>
          <a:srcRect/>
          <a:stretch>
            <a:fillRect/>
          </a:stretch>
        </p:blipFill>
        <p:spPr bwMode="auto">
          <a:xfrm>
            <a:off x="914400" y="2514600"/>
            <a:ext cx="7467600" cy="411749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C:\Users\vikram\Desktop\Screenshot_2.jpg"/>
          <p:cNvPicPr>
            <a:picLocks noChangeAspect="1" noChangeArrowheads="1"/>
          </p:cNvPicPr>
          <p:nvPr/>
        </p:nvPicPr>
        <p:blipFill>
          <a:blip r:embed="rId2"/>
          <a:srcRect/>
          <a:stretch>
            <a:fillRect/>
          </a:stretch>
        </p:blipFill>
        <p:spPr bwMode="auto">
          <a:xfrm>
            <a:off x="1905000" y="1524000"/>
            <a:ext cx="5181600" cy="437197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Transmitter section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It consist of following three registers:</a:t>
            </a:r>
          </a:p>
          <a:p>
            <a:pPr lvl="1">
              <a:buNone/>
            </a:pPr>
            <a:r>
              <a:rPr lang="en-US" sz="2000" b="1" dirty="0" smtClean="0">
                <a:latin typeface="Times New Roman" pitchFamily="18" charset="0"/>
                <a:cs typeface="Times New Roman" pitchFamily="18" charset="0"/>
              </a:rPr>
              <a:t>Transmitter buffer register</a:t>
            </a:r>
            <a:r>
              <a:rPr lang="en-US" sz="2000" dirty="0" smtClean="0">
                <a:latin typeface="Times New Roman" pitchFamily="18" charset="0"/>
                <a:cs typeface="Times New Roman" pitchFamily="18" charset="0"/>
              </a:rPr>
              <a:t>: It holds  8-bit data</a:t>
            </a:r>
          </a:p>
          <a:p>
            <a:pPr lvl="1">
              <a:buNone/>
            </a:pPr>
            <a:r>
              <a:rPr lang="en-US" sz="2000" b="1" dirty="0" smtClean="0">
                <a:latin typeface="Times New Roman" pitchFamily="18" charset="0"/>
                <a:cs typeface="Times New Roman" pitchFamily="18" charset="0"/>
              </a:rPr>
              <a:t>Serial output register</a:t>
            </a:r>
            <a:r>
              <a:rPr lang="en-US" sz="2000" dirty="0" smtClean="0">
                <a:latin typeface="Times New Roman" pitchFamily="18" charset="0"/>
                <a:cs typeface="Times New Roman" pitchFamily="18" charset="0"/>
              </a:rPr>
              <a:t>: Converts 8-bit into a stream of serial bits</a:t>
            </a:r>
          </a:p>
          <a:p>
            <a:pPr lvl="1" algn="just">
              <a:buNone/>
            </a:pPr>
            <a:r>
              <a:rPr lang="en-US" sz="2000" b="1" dirty="0" smtClean="0">
                <a:latin typeface="Times New Roman" pitchFamily="18" charset="0"/>
                <a:cs typeface="Times New Roman" pitchFamily="18" charset="0"/>
              </a:rPr>
              <a:t>Transmitter control Logic</a:t>
            </a:r>
            <a:r>
              <a:rPr lang="en-US" sz="2000" dirty="0" smtClean="0">
                <a:latin typeface="Times New Roman" pitchFamily="18" charset="0"/>
                <a:cs typeface="Times New Roman" pitchFamily="18" charset="0"/>
              </a:rPr>
              <a:t>: It directs the output register to </a:t>
            </a:r>
            <a:r>
              <a:rPr lang="en-US" sz="2000" dirty="0" smtClean="0">
                <a:latin typeface="Times New Roman" pitchFamily="18" charset="0"/>
                <a:cs typeface="Times New Roman" pitchFamily="18" charset="0"/>
              </a:rPr>
              <a:t>send the </a:t>
            </a:r>
            <a:r>
              <a:rPr lang="en-US" sz="2000" dirty="0" smtClean="0">
                <a:latin typeface="Times New Roman" pitchFamily="18" charset="0"/>
                <a:cs typeface="Times New Roman" pitchFamily="18" charset="0"/>
              </a:rPr>
              <a:t>serial data at the output register through TxD lines.</a:t>
            </a:r>
            <a:endParaRPr lang="en-US" sz="2000" dirty="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Three output pins and one input pins</a:t>
            </a:r>
          </a:p>
          <a:p>
            <a:pPr algn="just"/>
            <a:endParaRPr lang="en-US" sz="2400" dirty="0" smtClean="0">
              <a:latin typeface="Times New Roman" pitchFamily="18" charset="0"/>
              <a:cs typeface="Times New Roman" pitchFamily="18" charset="0"/>
            </a:endParaRPr>
          </a:p>
          <a:p>
            <a:pPr algn="just">
              <a:buNone/>
            </a:pPr>
            <a:endParaRPr lang="en-US" sz="2400" dirty="0">
              <a:latin typeface="Times New Roman" pitchFamily="18" charset="0"/>
              <a:cs typeface="Times New Roman" pitchFamily="18" charset="0"/>
            </a:endParaRPr>
          </a:p>
        </p:txBody>
      </p:sp>
      <p:pic>
        <p:nvPicPr>
          <p:cNvPr id="27651" name="Picture 3" descr="C:\Users\vikram\Desktop\Screenshot_3.jpg"/>
          <p:cNvPicPr>
            <a:picLocks noChangeAspect="1" noChangeArrowheads="1"/>
          </p:cNvPicPr>
          <p:nvPr/>
        </p:nvPicPr>
        <p:blipFill>
          <a:blip r:embed="rId2"/>
          <a:srcRect/>
          <a:stretch>
            <a:fillRect/>
          </a:stretch>
        </p:blipFill>
        <p:spPr bwMode="auto">
          <a:xfrm>
            <a:off x="5617164" y="4648199"/>
            <a:ext cx="3021658" cy="164264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143000"/>
            <a:ext cx="8229600" cy="5029200"/>
          </a:xfrm>
        </p:spPr>
        <p:txBody>
          <a:bodyPr>
            <a:noAutofit/>
          </a:bodyPr>
          <a:lstStyle/>
          <a:p>
            <a:pPr algn="just"/>
            <a:r>
              <a:rPr lang="en-US" sz="2400" dirty="0" smtClean="0">
                <a:latin typeface="Times New Roman" pitchFamily="18" charset="0"/>
                <a:cs typeface="Times New Roman" pitchFamily="18" charset="0"/>
              </a:rPr>
              <a:t>TxD: It is a transmit data terminal. The serial bits are transmitted on this lines.</a:t>
            </a:r>
          </a:p>
          <a:p>
            <a:pPr algn="just"/>
            <a:r>
              <a:rPr lang="en-US" sz="2400" dirty="0" smtClean="0">
                <a:latin typeface="Times New Roman" pitchFamily="18" charset="0"/>
                <a:cs typeface="Times New Roman" pitchFamily="18" charset="0"/>
              </a:rPr>
              <a:t>TxC(bar):This pin is Transmitter clock. This control the rate at which bits are to be transmitted by the 8251A.The clock frequency can be 1,16 or 64 times of baud.</a:t>
            </a:r>
          </a:p>
          <a:p>
            <a:pPr algn="just"/>
            <a:r>
              <a:rPr lang="en-US" sz="2400" dirty="0" smtClean="0">
                <a:latin typeface="Times New Roman" pitchFamily="18" charset="0"/>
                <a:cs typeface="Times New Roman" pitchFamily="18" charset="0"/>
              </a:rPr>
              <a:t>TxRDY(bar):This is transmitter ready pin. When this output terminal is high it indicate that the buffer is empty and 8251 is ready to accepts a byte. This signal becomes reset when the data byte is loaded into the transmitter buffer register.</a:t>
            </a:r>
          </a:p>
          <a:p>
            <a:pPr algn="just"/>
            <a:r>
              <a:rPr lang="en-US" sz="2400" dirty="0" smtClean="0">
                <a:latin typeface="Times New Roman" pitchFamily="18" charset="0"/>
                <a:cs typeface="Times New Roman" pitchFamily="18" charset="0"/>
              </a:rPr>
              <a:t>TxE:This is transmitter empty signal used as output signal. A high on this terminal indicates that output register is empty and becomes reset when a byte is transferred from the buffer register to the output register.</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Receiver section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381000" y="1066800"/>
            <a:ext cx="8229600" cy="4525963"/>
          </a:xfrm>
        </p:spPr>
        <p:txBody>
          <a:bodyPr>
            <a:noAutofit/>
          </a:bodyPr>
          <a:lstStyle/>
          <a:p>
            <a:pPr algn="just"/>
            <a:endParaRPr lang="en-US" sz="2400" dirty="0" smtClean="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Function of receiver section?</a:t>
            </a:r>
          </a:p>
          <a:p>
            <a:pPr algn="just"/>
            <a:r>
              <a:rPr lang="en-US" sz="2400" dirty="0" smtClean="0">
                <a:latin typeface="Times New Roman" pitchFamily="18" charset="0"/>
                <a:cs typeface="Times New Roman" pitchFamily="18" charset="0"/>
              </a:rPr>
              <a:t>The receiver section accepts  serial data on the </a:t>
            </a:r>
            <a:r>
              <a:rPr lang="en-US" sz="2400" dirty="0" err="1" smtClean="0">
                <a:latin typeface="Times New Roman" pitchFamily="18" charset="0"/>
                <a:cs typeface="Times New Roman" pitchFamily="18" charset="0"/>
              </a:rPr>
              <a:t>RxD</a:t>
            </a:r>
            <a:r>
              <a:rPr lang="en-US" sz="2400" dirty="0" smtClean="0">
                <a:latin typeface="Times New Roman" pitchFamily="18" charset="0"/>
                <a:cs typeface="Times New Roman" pitchFamily="18" charset="0"/>
              </a:rPr>
              <a:t> terminal and converts it to parallel data.</a:t>
            </a:r>
          </a:p>
          <a:p>
            <a:pPr algn="just"/>
            <a:r>
              <a:rPr lang="en-US" sz="2400" dirty="0" smtClean="0">
                <a:latin typeface="Times New Roman" pitchFamily="18" charset="0"/>
                <a:cs typeface="Times New Roman" pitchFamily="18" charset="0"/>
              </a:rPr>
              <a:t>RxD:It is a receiver data terminal. The serial bits are  received on this line and converted to parallel bytes in the receiver input register. </a:t>
            </a:r>
          </a:p>
          <a:p>
            <a:pPr algn="just"/>
            <a:r>
              <a:rPr lang="en-US" sz="2400" dirty="0" err="1" smtClean="0">
                <a:latin typeface="Times New Roman" pitchFamily="18" charset="0"/>
                <a:cs typeface="Times New Roman" pitchFamily="18" charset="0"/>
              </a:rPr>
              <a:t>RxC</a:t>
            </a:r>
            <a:r>
              <a:rPr lang="en-US" sz="2400" dirty="0" smtClean="0">
                <a:latin typeface="Times New Roman" pitchFamily="18" charset="0"/>
                <a:cs typeface="Times New Roman" pitchFamily="18" charset="0"/>
              </a:rPr>
              <a:t>(bar):This pin is receiver clock. This control the rate at which the bits are received by the 8251A.In synchronous mode clock is set to 1,16,64 times of baud .</a:t>
            </a:r>
          </a:p>
          <a:p>
            <a:pPr algn="just"/>
            <a:r>
              <a:rPr lang="en-US" sz="2400" dirty="0" smtClean="0">
                <a:latin typeface="Times New Roman" pitchFamily="18" charset="0"/>
                <a:cs typeface="Times New Roman" pitchFamily="18" charset="0"/>
              </a:rPr>
              <a:t>RxRDY:This is receiver ready pin. When this output pin is high ,8251 has character in the buffer register and ready to transfer it to microprocessor. It can either be used as status to the microprocessor.</a:t>
            </a:r>
            <a:endParaRPr lang="en-US" sz="2400" dirty="0">
              <a:latin typeface="Times New Roman" pitchFamily="18" charset="0"/>
              <a:cs typeface="Times New Roman" pitchFamily="18" charset="0"/>
            </a:endParaRPr>
          </a:p>
        </p:txBody>
      </p:sp>
      <p:pic>
        <p:nvPicPr>
          <p:cNvPr id="1026" name="Picture 2" descr="C:\Users\vikram\Desktop\Screenshot_4.jpg"/>
          <p:cNvPicPr>
            <a:picLocks noChangeAspect="1" noChangeArrowheads="1"/>
          </p:cNvPicPr>
          <p:nvPr/>
        </p:nvPicPr>
        <p:blipFill>
          <a:blip r:embed="rId2" cstate="print"/>
          <a:srcRect/>
          <a:stretch>
            <a:fillRect/>
          </a:stretch>
        </p:blipFill>
        <p:spPr bwMode="auto">
          <a:xfrm>
            <a:off x="381000" y="1600200"/>
            <a:ext cx="8229600" cy="5029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subTnLst>
                                    <p:set>
                                      <p:cBhvr override="childStyle">
                                        <p:cTn dur="1" fill="hold" display="0" masterRel="nextClick" afterEffect="1"/>
                                        <p:tgtEl>
                                          <p:spTgt spid="102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026"/>
                                        </p:tgtEl>
                                        <p:attrNameLst>
                                          <p:attrName>style.visibility</p:attrName>
                                        </p:attrNameLst>
                                      </p:cBhvr>
                                      <p:to>
                                        <p:strVal val="visible"/>
                                      </p:to>
                                    </p:set>
                                    <p:animEffect transition="in" filter="box(in)">
                                      <p:cBhvr>
                                        <p:cTn id="3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US" dirty="0" smtClean="0"/>
              <a:t>Modem Control</a:t>
            </a:r>
            <a:endParaRPr lang="en-US" dirty="0"/>
          </a:p>
        </p:txBody>
      </p:sp>
      <p:sp>
        <p:nvSpPr>
          <p:cNvPr id="3" name="Content Placeholder 2"/>
          <p:cNvSpPr>
            <a:spLocks noGrp="1"/>
          </p:cNvSpPr>
          <p:nvPr>
            <p:ph idx="1"/>
          </p:nvPr>
        </p:nvSpPr>
        <p:spPr/>
        <p:txBody>
          <a:bodyPr>
            <a:normAutofit/>
          </a:bodyPr>
          <a:lstStyle/>
          <a:p>
            <a:pPr algn="just"/>
            <a:r>
              <a:rPr lang="en-US" sz="2400" dirty="0" smtClean="0">
                <a:latin typeface="Times New Roman" pitchFamily="18" charset="0"/>
                <a:cs typeface="Times New Roman" pitchFamily="18" charset="0"/>
              </a:rPr>
              <a:t>DSR(bar):This is an active low input terminal used by the modem to indicate that it is ready for communication.</a:t>
            </a:r>
          </a:p>
          <a:p>
            <a:pPr algn="just"/>
            <a:r>
              <a:rPr lang="en-US" sz="2400" dirty="0" smtClean="0">
                <a:latin typeface="Times New Roman" pitchFamily="18" charset="0"/>
                <a:cs typeface="Times New Roman" pitchFamily="18" charset="0"/>
              </a:rPr>
              <a:t>CTS (bar):This active low input terminal is used by modem to signal the DTE that communication channel is clear and it can send out the serial data</a:t>
            </a:r>
          </a:p>
          <a:p>
            <a:pPr algn="just"/>
            <a:r>
              <a:rPr lang="en-US" sz="2400" dirty="0" smtClean="0">
                <a:latin typeface="Times New Roman" pitchFamily="18" charset="0"/>
                <a:cs typeface="Times New Roman" pitchFamily="18" charset="0"/>
              </a:rPr>
              <a:t>DTR(bar):This output signal is used by 8251 to signal the modem to indicate that the terminal is ready to communicate.</a:t>
            </a:r>
          </a:p>
          <a:p>
            <a:pPr algn="just"/>
            <a:r>
              <a:rPr lang="en-US" sz="2400" dirty="0" smtClean="0">
                <a:latin typeface="Times New Roman" pitchFamily="18" charset="0"/>
                <a:cs typeface="Times New Roman" pitchFamily="18" charset="0"/>
              </a:rPr>
              <a:t>RTS(bar):This output signal is used by the 8251 to signal to modem that it has data to be transmitted.</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endParaRPr lang="en-US" dirty="0" smtClean="0"/>
          </a:p>
          <a:p>
            <a:endParaRPr lang="en-US" dirty="0"/>
          </a:p>
          <a:p>
            <a:endParaRPr lang="en-US" dirty="0" smtClean="0"/>
          </a:p>
          <a:p>
            <a:endParaRPr lang="en-US" dirty="0"/>
          </a:p>
          <a:p>
            <a:endParaRPr lang="en-US" dirty="0" smtClean="0"/>
          </a:p>
          <a:p>
            <a:r>
              <a:rPr lang="en-US" dirty="0" smtClean="0">
                <a:latin typeface="Times New Roman" pitchFamily="18" charset="0"/>
                <a:cs typeface="Times New Roman" pitchFamily="18" charset="0"/>
              </a:rPr>
              <a:t>It requires software</a:t>
            </a:r>
          </a:p>
          <a:p>
            <a:r>
              <a:rPr lang="en-US" dirty="0" smtClean="0">
                <a:latin typeface="Times New Roman" pitchFamily="18" charset="0"/>
                <a:cs typeface="Times New Roman" pitchFamily="18" charset="0"/>
              </a:rPr>
              <a:t>SOD / SID</a:t>
            </a:r>
          </a:p>
          <a:p>
            <a:r>
              <a:rPr lang="en-US" dirty="0" smtClean="0">
                <a:latin typeface="Times New Roman" pitchFamily="18" charset="0"/>
                <a:cs typeface="Times New Roman" pitchFamily="18" charset="0"/>
              </a:rPr>
              <a:t>RIM SIM But……….</a:t>
            </a:r>
            <a:endParaRPr lang="en-US" dirty="0">
              <a:latin typeface="Times New Roman" pitchFamily="18" charset="0"/>
              <a:cs typeface="Times New Roman" pitchFamily="18" charset="0"/>
            </a:endParaRPr>
          </a:p>
        </p:txBody>
      </p:sp>
      <p:pic>
        <p:nvPicPr>
          <p:cNvPr id="1026" name="Picture 2" descr="C:\Users\vikram\Desktop\Screenshot_1.jpg"/>
          <p:cNvPicPr>
            <a:picLocks noChangeAspect="1" noChangeArrowheads="1"/>
          </p:cNvPicPr>
          <p:nvPr/>
        </p:nvPicPr>
        <p:blipFill>
          <a:blip r:embed="rId2"/>
          <a:srcRect/>
          <a:stretch>
            <a:fillRect/>
          </a:stretch>
        </p:blipFill>
        <p:spPr bwMode="auto">
          <a:xfrm>
            <a:off x="762000" y="304800"/>
            <a:ext cx="7177640" cy="381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20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2000"/>
                                        <p:tgtEl>
                                          <p:spTgt spid="3">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fade">
                                      <p:cBhvr>
                                        <p:cTn id="17"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2050" name="Picture 2" descr="PARALLEL I/O MODE&#10;8085 MPU I/O Device&#10;0&#10;1&#10;1&#10;0&#10;0&#10;1&#10;SERIAL I/O MODE&#10;8085 MPU&#10;Parallel to&#10;Serial&#10;Converter&#10;0&#10;1&#10;1&#10;0&#10;0&#10;1&#10;100110..."/>
          <p:cNvPicPr>
            <a:picLocks noChangeAspect="1" noChangeArrowheads="1"/>
          </p:cNvPicPr>
          <p:nvPr/>
        </p:nvPicPr>
        <p:blipFill>
          <a:blip r:embed="rId2"/>
          <a:srcRect/>
          <a:stretch>
            <a:fillRect/>
          </a:stretch>
        </p:blipFill>
        <p:spPr bwMode="auto">
          <a:xfrm>
            <a:off x="533400" y="1447800"/>
            <a:ext cx="7854331" cy="4419600"/>
          </a:xfrm>
          <a:prstGeom prst="rect">
            <a:avLst/>
          </a:prstGeom>
          <a:noFill/>
        </p:spPr>
      </p:pic>
      <p:sp>
        <p:nvSpPr>
          <p:cNvPr id="5" name="Title 4"/>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029200"/>
          </a:xfrm>
        </p:spPr>
        <p:txBody>
          <a:bodyPr>
            <a:normAutofit fontScale="92500" lnSpcReduction="10000"/>
          </a:bodyPr>
          <a:lstStyle/>
          <a:p>
            <a:pPr algn="just"/>
            <a:r>
              <a:rPr lang="en-US" sz="2400" dirty="0" smtClean="0">
                <a:latin typeface="Times New Roman" pitchFamily="18" charset="0"/>
                <a:cs typeface="Times New Roman" pitchFamily="18" charset="0"/>
              </a:rPr>
              <a:t>Many types of Universal asynchronous receiver transmitter and Universal synchronous / asynchronous receiver transmitter have been developed for data transfer between serial I/O devices and microprocessor.</a:t>
            </a:r>
          </a:p>
          <a:p>
            <a:pPr algn="just"/>
            <a:r>
              <a:rPr lang="en-US" sz="2400" dirty="0" smtClean="0">
                <a:latin typeface="Times New Roman" pitchFamily="18" charset="0"/>
                <a:cs typeface="Times New Roman" pitchFamily="18" charset="0"/>
              </a:rPr>
              <a:t>It provides  programmable serial communication interface between microprocessor and serial I/O devices.</a:t>
            </a:r>
          </a:p>
          <a:p>
            <a:pPr algn="just"/>
            <a:r>
              <a:rPr lang="en-US" sz="2400" dirty="0" smtClean="0">
                <a:latin typeface="Times New Roman" pitchFamily="18" charset="0"/>
                <a:cs typeface="Times New Roman" pitchFamily="18" charset="0"/>
              </a:rPr>
              <a:t>The data transfer between microprocessor and USART  is take place in parallel form.</a:t>
            </a:r>
          </a:p>
          <a:p>
            <a:pPr algn="just"/>
            <a:r>
              <a:rPr lang="en-US" sz="2400" dirty="0" smtClean="0">
                <a:latin typeface="Times New Roman" pitchFamily="18" charset="0"/>
                <a:cs typeface="Times New Roman" pitchFamily="18" charset="0"/>
              </a:rPr>
              <a:t>The data transfer between USART and I/0 devices is take place in serial form.</a:t>
            </a:r>
          </a:p>
          <a:p>
            <a:pPr algn="just"/>
            <a:r>
              <a:rPr lang="en-US" sz="2400" dirty="0" smtClean="0">
                <a:latin typeface="Times New Roman" pitchFamily="18" charset="0"/>
                <a:cs typeface="Times New Roman" pitchFamily="18" charset="0"/>
              </a:rPr>
              <a:t>The USART  has to be initialized before the data transfer takes place.</a:t>
            </a:r>
          </a:p>
          <a:p>
            <a:pPr algn="just"/>
            <a:r>
              <a:rPr lang="en-US" sz="2400" dirty="0" smtClean="0">
                <a:latin typeface="Times New Roman" pitchFamily="18" charset="0"/>
                <a:cs typeface="Times New Roman" pitchFamily="18" charset="0"/>
              </a:rPr>
              <a:t>The desired data formats and synchronization method for the data transfer are specified  during  initialization by command byte  written by the microprocessor for the USART.</a:t>
            </a:r>
            <a:endParaRPr lang="en-US" sz="2400" dirty="0">
              <a:latin typeface="Times New Roman" pitchFamily="18" charset="0"/>
              <a:cs typeface="Times New Roman" pitchFamily="18" charset="0"/>
            </a:endParaRPr>
          </a:p>
        </p:txBody>
      </p:sp>
      <p:sp>
        <p:nvSpPr>
          <p:cNvPr id="4"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a:bodyPr>
          <a:lstStyle/>
          <a:p>
            <a:r>
              <a:rPr lang="en-US" sz="3600" dirty="0" smtClean="0">
                <a:latin typeface="Times New Roman" pitchFamily="18" charset="0"/>
                <a:cs typeface="Times New Roman" pitchFamily="18" charset="0"/>
              </a:rPr>
              <a:t>Programmable communication Interface</a:t>
            </a:r>
            <a:endParaRPr lang="en-US" sz="36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PIN diagram of 8251</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endParaRPr lang="en-US"/>
          </a:p>
        </p:txBody>
      </p:sp>
      <p:pic>
        <p:nvPicPr>
          <p:cNvPr id="17410" name="Picture 2" descr="8251 a usart programmable communication interface(1)"/>
          <p:cNvPicPr>
            <a:picLocks noChangeAspect="1" noChangeArrowheads="1"/>
          </p:cNvPicPr>
          <p:nvPr/>
        </p:nvPicPr>
        <p:blipFill>
          <a:blip r:embed="rId2"/>
          <a:srcRect/>
          <a:stretch>
            <a:fillRect/>
          </a:stretch>
        </p:blipFill>
        <p:spPr bwMode="auto">
          <a:xfrm>
            <a:off x="1447800" y="1886010"/>
            <a:ext cx="6000750" cy="450526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n-US" dirty="0" smtClean="0">
                <a:latin typeface="Times New Roman" pitchFamily="18" charset="0"/>
                <a:cs typeface="Times New Roman" pitchFamily="18" charset="0"/>
              </a:rPr>
              <a:t>Block diagram of 8251</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en-US" sz="2400" dirty="0" smtClean="0"/>
              <a:t> </a:t>
            </a:r>
            <a:r>
              <a:rPr lang="en-US" sz="2400" dirty="0" smtClean="0"/>
              <a:t>How </a:t>
            </a:r>
            <a:r>
              <a:rPr lang="en-US" sz="2400" dirty="0" smtClean="0">
                <a:latin typeface="Times New Roman" pitchFamily="18" charset="0"/>
                <a:cs typeface="Times New Roman" pitchFamily="18" charset="0"/>
              </a:rPr>
              <a:t>many different sections does 8251 have</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The </a:t>
            </a:r>
            <a:r>
              <a:rPr lang="en-US" sz="2400" dirty="0" smtClean="0">
                <a:latin typeface="Times New Roman" pitchFamily="18" charset="0"/>
                <a:cs typeface="Times New Roman" pitchFamily="18" charset="0"/>
              </a:rPr>
              <a:t>functional block diagram of 8251 is shown in figure. It includes following four sections:</a:t>
            </a:r>
          </a:p>
          <a:p>
            <a:endParaRPr lang="en-US" dirty="0" smtClean="0"/>
          </a:p>
        </p:txBody>
      </p:sp>
      <p:pic>
        <p:nvPicPr>
          <p:cNvPr id="20482" name="Picture 2" descr="What is 8251 USART? Definition, Architecture and Working of 8251 USART -  Electronics Desk"/>
          <p:cNvPicPr>
            <a:picLocks noChangeAspect="1" noChangeArrowheads="1"/>
          </p:cNvPicPr>
          <p:nvPr/>
        </p:nvPicPr>
        <p:blipFill>
          <a:blip r:embed="rId2"/>
          <a:srcRect b="11594"/>
          <a:stretch>
            <a:fillRect/>
          </a:stretch>
        </p:blipFill>
        <p:spPr bwMode="auto">
          <a:xfrm>
            <a:off x="1828800" y="2438400"/>
            <a:ext cx="5029200" cy="407906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sz="2800" dirty="0" smtClean="0">
                <a:latin typeface="Times New Roman" pitchFamily="18" charset="0"/>
                <a:cs typeface="Times New Roman" pitchFamily="18" charset="0"/>
              </a:rPr>
              <a:t>Read / Write control logic</a:t>
            </a:r>
          </a:p>
          <a:p>
            <a:r>
              <a:rPr lang="en-US" sz="2800" dirty="0" smtClean="0">
                <a:latin typeface="Times New Roman" pitchFamily="18" charset="0"/>
                <a:cs typeface="Times New Roman" pitchFamily="18" charset="0"/>
              </a:rPr>
              <a:t>Transmitter sections</a:t>
            </a:r>
          </a:p>
          <a:p>
            <a:r>
              <a:rPr lang="en-US" sz="2800" dirty="0" smtClean="0">
                <a:latin typeface="Times New Roman" pitchFamily="18" charset="0"/>
                <a:cs typeface="Times New Roman" pitchFamily="18" charset="0"/>
              </a:rPr>
              <a:t>Receiver sections</a:t>
            </a:r>
          </a:p>
          <a:p>
            <a:r>
              <a:rPr lang="en-US" sz="2800" dirty="0" smtClean="0">
                <a:latin typeface="Times New Roman" pitchFamily="18" charset="0"/>
                <a:cs typeface="Times New Roman" pitchFamily="18" charset="0"/>
              </a:rPr>
              <a:t>Modem </a:t>
            </a:r>
            <a:r>
              <a:rPr lang="en-US" sz="2800" dirty="0" smtClean="0">
                <a:latin typeface="Times New Roman" pitchFamily="18" charset="0"/>
                <a:cs typeface="Times New Roman" pitchFamily="18" charset="0"/>
              </a:rPr>
              <a:t>control</a:t>
            </a:r>
          </a:p>
          <a:p>
            <a:r>
              <a:rPr lang="en-US" sz="2800" dirty="0" smtClean="0">
                <a:latin typeface="Times New Roman" pitchFamily="18" charset="0"/>
                <a:cs typeface="Times New Roman" pitchFamily="18" charset="0"/>
              </a:rPr>
              <a:t>Data bus buffer</a:t>
            </a:r>
            <a:endParaRPr lang="en-US" sz="2800" dirty="0" smtClean="0">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Autofit/>
          </a:bodyPr>
          <a:lstStyle/>
          <a:p>
            <a:r>
              <a:rPr lang="en-US" sz="3600" dirty="0" smtClean="0">
                <a:latin typeface="Times New Roman" pitchFamily="18" charset="0"/>
                <a:cs typeface="Times New Roman" pitchFamily="18" charset="0"/>
              </a:rPr>
              <a:t>How the 8251 is programmed</a:t>
            </a:r>
            <a:r>
              <a:rPr lang="en-US" sz="3600" dirty="0" smtClean="0">
                <a:latin typeface="Times New Roman" pitchFamily="18" charset="0"/>
                <a:cs typeface="Times New Roman" pitchFamily="18" charset="0"/>
              </a:rPr>
              <a:t>?</a:t>
            </a:r>
            <a:br>
              <a:rPr lang="en-US" sz="3600"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Control </a:t>
            </a:r>
            <a:r>
              <a:rPr lang="en-US" sz="3600" dirty="0" smtClean="0">
                <a:latin typeface="Times New Roman" pitchFamily="18" charset="0"/>
                <a:cs typeface="Times New Roman" pitchFamily="18" charset="0"/>
              </a:rPr>
              <a:t>Register</a:t>
            </a:r>
            <a:endParaRPr lang="en-US" sz="36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gn="just"/>
            <a:r>
              <a:rPr lang="en-US" sz="2400" dirty="0" smtClean="0">
                <a:latin typeface="Times New Roman" pitchFamily="18" charset="0"/>
                <a:cs typeface="Times New Roman" pitchFamily="18" charset="0"/>
              </a:rPr>
              <a:t>This is 16-bit register and contains the control word with two independent bytes.</a:t>
            </a:r>
            <a:endParaRPr lang="en-US" sz="2400" dirty="0">
              <a:latin typeface="Times New Roman" pitchFamily="18" charset="0"/>
              <a:cs typeface="Times New Roman" pitchFamily="18" charset="0"/>
            </a:endParaRPr>
          </a:p>
          <a:p>
            <a:pPr algn="just"/>
            <a:r>
              <a:rPr lang="en-US" sz="2400" dirty="0" smtClean="0">
                <a:latin typeface="Times New Roman" pitchFamily="18" charset="0"/>
                <a:cs typeface="Times New Roman" pitchFamily="18" charset="0"/>
              </a:rPr>
              <a:t>The first byte is called the Mode instruction word and second byte is called command instruction word.</a:t>
            </a:r>
          </a:p>
          <a:p>
            <a:pPr algn="just"/>
            <a:r>
              <a:rPr lang="en-US" sz="2400" dirty="0" smtClean="0">
                <a:latin typeface="Times New Roman" pitchFamily="18" charset="0"/>
                <a:cs typeface="Times New Roman" pitchFamily="18" charset="0"/>
              </a:rPr>
              <a:t>This register can be accessed as an output port when C/D(bar) pin is high.</a:t>
            </a:r>
          </a:p>
        </p:txBody>
      </p:sp>
      <p:pic>
        <p:nvPicPr>
          <p:cNvPr id="4" name="Picture 2" descr="C:\Users\vikram\Desktop\Screenshot_2.jpg"/>
          <p:cNvPicPr>
            <a:picLocks noChangeAspect="1" noChangeArrowheads="1"/>
          </p:cNvPicPr>
          <p:nvPr/>
        </p:nvPicPr>
        <p:blipFill>
          <a:blip r:embed="rId2"/>
          <a:srcRect/>
          <a:stretch>
            <a:fillRect/>
          </a:stretch>
        </p:blipFill>
        <p:spPr bwMode="auto">
          <a:xfrm>
            <a:off x="4648200" y="4029075"/>
            <a:ext cx="3352800" cy="2828925"/>
          </a:xfrm>
          <a:prstGeom prst="rect">
            <a:avLst/>
          </a:prstGeom>
          <a:noFill/>
        </p:spPr>
      </p:pic>
      <p:pic>
        <p:nvPicPr>
          <p:cNvPr id="5" name="Picture 2" descr="What is 8251 USART? Definition, Architecture and Working of 8251 USART -  Electronics Desk"/>
          <p:cNvPicPr>
            <a:picLocks noChangeAspect="1" noChangeArrowheads="1"/>
          </p:cNvPicPr>
          <p:nvPr/>
        </p:nvPicPr>
        <p:blipFill>
          <a:blip r:embed="rId3"/>
          <a:srcRect b="11594"/>
          <a:stretch>
            <a:fillRect/>
          </a:stretch>
        </p:blipFill>
        <p:spPr bwMode="auto">
          <a:xfrm>
            <a:off x="457200" y="4038600"/>
            <a:ext cx="3150216" cy="255506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a:bodyPr>
          <a:lstStyle/>
          <a:p>
            <a:r>
              <a:rPr lang="en-US" dirty="0" smtClean="0">
                <a:latin typeface="Times New Roman" pitchFamily="18" charset="0"/>
                <a:cs typeface="Times New Roman" pitchFamily="18" charset="0"/>
              </a:rPr>
              <a:t>Read /Write control logic</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400" dirty="0" smtClean="0">
                <a:latin typeface="Times New Roman" pitchFamily="18" charset="0"/>
                <a:cs typeface="Times New Roman" pitchFamily="18" charset="0"/>
              </a:rPr>
              <a:t>This section includes six input </a:t>
            </a:r>
          </a:p>
          <a:p>
            <a:pPr>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signals CS,RD,WR,C/D,CLK,RESET</a:t>
            </a:r>
          </a:p>
          <a:p>
            <a:pPr>
              <a:buNone/>
            </a:pPr>
            <a:r>
              <a:rPr lang="en-US" sz="2400" dirty="0" smtClean="0">
                <a:latin typeface="Times New Roman" pitchFamily="18" charset="0"/>
                <a:cs typeface="Times New Roman" pitchFamily="18" charset="0"/>
              </a:rPr>
              <a:t>     &amp; three buffer registers</a:t>
            </a:r>
          </a:p>
          <a:p>
            <a:r>
              <a:rPr lang="en-US" sz="2400" dirty="0" smtClean="0">
                <a:latin typeface="Times New Roman" pitchFamily="18" charset="0"/>
                <a:cs typeface="Times New Roman" pitchFamily="18" charset="0"/>
              </a:rPr>
              <a:t>Control register</a:t>
            </a:r>
          </a:p>
          <a:p>
            <a:r>
              <a:rPr lang="en-US" sz="2400" dirty="0" smtClean="0">
                <a:latin typeface="Times New Roman" pitchFamily="18" charset="0"/>
                <a:cs typeface="Times New Roman" pitchFamily="18" charset="0"/>
              </a:rPr>
              <a:t>Status register</a:t>
            </a:r>
          </a:p>
          <a:p>
            <a:r>
              <a:rPr lang="en-US" sz="2400" dirty="0" smtClean="0">
                <a:latin typeface="Times New Roman" pitchFamily="18" charset="0"/>
                <a:cs typeface="Times New Roman" pitchFamily="18" charset="0"/>
              </a:rPr>
              <a:t>Data bus buffer register</a:t>
            </a:r>
          </a:p>
        </p:txBody>
      </p:sp>
      <p:pic>
        <p:nvPicPr>
          <p:cNvPr id="5" name="Picture 2" descr="C:\Users\vikram\Desktop\Screenshot_2.jpg"/>
          <p:cNvPicPr>
            <a:picLocks noChangeAspect="1" noChangeArrowheads="1"/>
          </p:cNvPicPr>
          <p:nvPr/>
        </p:nvPicPr>
        <p:blipFill>
          <a:blip r:embed="rId2"/>
          <a:srcRect/>
          <a:stretch>
            <a:fillRect/>
          </a:stretch>
        </p:blipFill>
        <p:spPr bwMode="auto">
          <a:xfrm>
            <a:off x="5334000" y="2667000"/>
            <a:ext cx="3352800" cy="2828925"/>
          </a:xfrm>
          <a:prstGeom prst="rect">
            <a:avLst/>
          </a:prstGeom>
          <a:noFill/>
        </p:spPr>
      </p:pic>
      <p:pic>
        <p:nvPicPr>
          <p:cNvPr id="6" name="Picture 2" descr="What is 8251 USART? Definition, Architecture and Working of 8251 USART -  Electronics Desk"/>
          <p:cNvPicPr>
            <a:picLocks noChangeAspect="1" noChangeArrowheads="1"/>
          </p:cNvPicPr>
          <p:nvPr/>
        </p:nvPicPr>
        <p:blipFill>
          <a:blip r:embed="rId3"/>
          <a:srcRect b="11594"/>
          <a:stretch>
            <a:fillRect/>
          </a:stretch>
        </p:blipFill>
        <p:spPr bwMode="auto">
          <a:xfrm>
            <a:off x="457200" y="4302934"/>
            <a:ext cx="3150216" cy="255506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1441</TotalTime>
  <Words>942</Words>
  <Application>Microsoft Office PowerPoint</Application>
  <PresentationFormat>On-screen Show (4:3)</PresentationFormat>
  <Paragraphs>72</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 Serial data communication and programmable communication interface </vt:lpstr>
      <vt:lpstr>Slide 2</vt:lpstr>
      <vt:lpstr>Slide 3</vt:lpstr>
      <vt:lpstr>Programmable communication Interface</vt:lpstr>
      <vt:lpstr>PIN diagram of 8251</vt:lpstr>
      <vt:lpstr>Block diagram of 8251</vt:lpstr>
      <vt:lpstr>Slide 7</vt:lpstr>
      <vt:lpstr>How the 8251 is programmed? Control Register</vt:lpstr>
      <vt:lpstr>Read /Write control logic</vt:lpstr>
      <vt:lpstr>Slide 10</vt:lpstr>
      <vt:lpstr>What is the function of the Status Word Register of 8251? Status register</vt:lpstr>
      <vt:lpstr>Data Bus buffer register</vt:lpstr>
      <vt:lpstr>Slide 13</vt:lpstr>
      <vt:lpstr>Transmitter section</vt:lpstr>
      <vt:lpstr>Slide 15</vt:lpstr>
      <vt:lpstr>Receiver section</vt:lpstr>
      <vt:lpstr>Modem Control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vikram</dc:creator>
  <cp:lastModifiedBy>vikram</cp:lastModifiedBy>
  <cp:revision>87</cp:revision>
  <dcterms:created xsi:type="dcterms:W3CDTF">2020-10-11T07:33:30Z</dcterms:created>
  <dcterms:modified xsi:type="dcterms:W3CDTF">2021-09-16T06:46:15Z</dcterms:modified>
</cp:coreProperties>
</file>